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26" r:id="rId3"/>
    <p:sldId id="327" r:id="rId4"/>
    <p:sldId id="256" r:id="rId5"/>
    <p:sldId id="294" r:id="rId7"/>
    <p:sldId id="295" r:id="rId8"/>
    <p:sldId id="328" r:id="rId9"/>
    <p:sldId id="329" r:id="rId10"/>
    <p:sldId id="259" r:id="rId11"/>
    <p:sldId id="260" r:id="rId12"/>
    <p:sldId id="330" r:id="rId13"/>
    <p:sldId id="331" r:id="rId14"/>
    <p:sldId id="261" r:id="rId15"/>
    <p:sldId id="262" r:id="rId16"/>
    <p:sldId id="332" r:id="rId17"/>
    <p:sldId id="333" r:id="rId18"/>
    <p:sldId id="312" r:id="rId19"/>
    <p:sldId id="318" r:id="rId20"/>
    <p:sldId id="310" r:id="rId21"/>
    <p:sldId id="311" r:id="rId22"/>
    <p:sldId id="291" r:id="rId23"/>
    <p:sldId id="292" r:id="rId24"/>
    <p:sldId id="319" r:id="rId25"/>
    <p:sldId id="320" r:id="rId26"/>
    <p:sldId id="287" r:id="rId27"/>
  </p:sldIdLst>
  <p:sldSz cx="899922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lDeyg7XUCV/vyKxRTrkRfw==" hashData="gfSa+cAuoMJ0oZwhOVck+bGSjhg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7FD1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t="18097" r="1" b="1713"/>
          <a:stretch>
            <a:fillRect/>
          </a:stretch>
        </p:blipFill>
        <p:spPr>
          <a:xfrm>
            <a:off x="0" y="2"/>
            <a:ext cx="9001025" cy="55952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454331"/>
            <a:ext cx="9001025" cy="540366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335"/>
          </a:p>
        </p:txBody>
      </p:sp>
      <p:sp>
        <p:nvSpPr>
          <p:cNvPr id="2" name="KSO_CT1"/>
          <p:cNvSpPr>
            <a:spLocks noGrp="1"/>
          </p:cNvSpPr>
          <p:nvPr>
            <p:ph type="ctrTitle" hasCustomPrompt="1"/>
          </p:nvPr>
        </p:nvSpPr>
        <p:spPr>
          <a:xfrm>
            <a:off x="325507" y="3326119"/>
            <a:ext cx="6266669" cy="1184366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80000"/>
              </a:lnSpc>
              <a:defRPr sz="3990" spc="-45" baseline="0">
                <a:ln w="28575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单击此处添加标题</a:t>
            </a:r>
            <a:endParaRPr lang="en-US" dirty="0"/>
          </a:p>
        </p:txBody>
      </p:sp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325507" y="4623700"/>
            <a:ext cx="6266669" cy="375024"/>
          </a:xfrm>
          <a:prstGeom prst="rect">
            <a:avLst/>
          </a:prstGeom>
          <a:noFill/>
          <a:effectLst/>
        </p:spPr>
        <p:txBody>
          <a:bodyPr anchor="ctr">
            <a:normAutofit/>
          </a:bodyPr>
          <a:lstStyle>
            <a:lvl1pPr marL="0" indent="0" algn="l">
              <a:buNone/>
              <a:defRPr sz="177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defRPr>
            </a:lvl1pPr>
            <a:lvl2pPr marL="337185" indent="0" algn="ctr">
              <a:buNone/>
              <a:defRPr sz="1475"/>
            </a:lvl2pPr>
            <a:lvl3pPr marL="675005" indent="0" algn="ctr">
              <a:buNone/>
              <a:defRPr sz="1340"/>
            </a:lvl3pPr>
            <a:lvl4pPr marL="1012190" indent="0" algn="ctr">
              <a:buNone/>
              <a:defRPr sz="1180"/>
            </a:lvl4pPr>
            <a:lvl5pPr marL="1350010" indent="0" algn="ctr">
              <a:buNone/>
              <a:defRPr sz="1180"/>
            </a:lvl5pPr>
            <a:lvl6pPr marL="1687830" indent="0" algn="ctr">
              <a:buNone/>
              <a:defRPr sz="1180"/>
            </a:lvl6pPr>
            <a:lvl7pPr marL="2025015" indent="0" algn="ctr">
              <a:buNone/>
              <a:defRPr sz="1180"/>
            </a:lvl7pPr>
            <a:lvl8pPr marL="2362200" indent="0" algn="ctr">
              <a:buNone/>
              <a:defRPr sz="1180"/>
            </a:lvl8pPr>
            <a:lvl9pPr marL="2700655" indent="0" algn="ctr">
              <a:buNone/>
              <a:defRPr sz="118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1" y="4545322"/>
            <a:ext cx="6763628" cy="1"/>
          </a:xfrm>
          <a:prstGeom prst="line">
            <a:avLst/>
          </a:prstGeom>
          <a:ln w="28575">
            <a:gradFill flip="none" rotWithShape="1">
              <a:gsLst>
                <a:gs pos="0">
                  <a:schemeClr val="bg1"/>
                </a:gs>
                <a:gs pos="79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618821" y="6356351"/>
            <a:ext cx="2025231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981590" y="6356351"/>
            <a:ext cx="3037846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356974" y="6356351"/>
            <a:ext cx="2025231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618821" y="571502"/>
            <a:ext cx="7763385" cy="5649913"/>
          </a:xfrm>
        </p:spPr>
        <p:txBody>
          <a:bodyPr/>
          <a:lstStyle>
            <a:lvl1pPr>
              <a:defRPr sz="2365"/>
            </a:lvl1pPr>
            <a:lvl2pPr>
              <a:defRPr sz="1970"/>
            </a:lvl2pPr>
            <a:lvl3pPr>
              <a:defRPr sz="1770"/>
            </a:lvl3pPr>
            <a:lvl4pPr>
              <a:defRPr sz="1770"/>
            </a:lvl4pPr>
            <a:lvl5pPr>
              <a:defRPr sz="177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497201" y="307826"/>
            <a:ext cx="801519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92576" y="1133118"/>
            <a:ext cx="8015874" cy="5043600"/>
          </a:xfrm>
        </p:spPr>
        <p:txBody>
          <a:bodyPr/>
          <a:lstStyle>
            <a:lvl1pPr>
              <a:buSzPct val="60000"/>
              <a:defRPr sz="2365">
                <a:solidFill>
                  <a:schemeClr val="accent1"/>
                </a:solidFill>
              </a:defRPr>
            </a:lvl1pPr>
            <a:lvl2pPr marL="567055" indent="-337185">
              <a:spcAft>
                <a:spcPts val="0"/>
              </a:spcAft>
              <a:buFont typeface="Arial" panose="020B0604020202020204" pitchFamily="34" charset="0"/>
              <a:buChar char="•"/>
              <a:defRPr sz="1970">
                <a:solidFill>
                  <a:schemeClr val="tx1"/>
                </a:solidFill>
              </a:defRPr>
            </a:lvl2pPr>
            <a:lvl3pPr marL="101219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3pPr>
            <a:lvl4pPr marL="135001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4pPr>
            <a:lvl5pPr marL="168783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1497094" y="2412277"/>
            <a:ext cx="5742841" cy="935596"/>
          </a:xfrm>
        </p:spPr>
        <p:txBody>
          <a:bodyPr anchor="b">
            <a:normAutofit/>
          </a:bodyPr>
          <a:lstStyle>
            <a:lvl1pPr algn="ctr">
              <a:defRPr sz="3250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1497093" y="3409700"/>
            <a:ext cx="5756360" cy="491747"/>
          </a:xfrm>
        </p:spPr>
        <p:txBody>
          <a:bodyPr>
            <a:normAutofit/>
          </a:bodyPr>
          <a:lstStyle>
            <a:lvl1pPr marL="0" indent="0" algn="ctr">
              <a:buNone/>
              <a:defRPr sz="1770" baseline="0">
                <a:solidFill>
                  <a:schemeClr val="tx1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defRPr>
            </a:lvl1pPr>
            <a:lvl2pPr marL="337185" indent="0">
              <a:buNone/>
              <a:defRPr sz="1475">
                <a:solidFill>
                  <a:schemeClr val="tx1">
                    <a:tint val="75000"/>
                  </a:schemeClr>
                </a:solidFill>
              </a:defRPr>
            </a:lvl2pPr>
            <a:lvl3pPr marL="675005" indent="0">
              <a:buNone/>
              <a:defRPr sz="1340">
                <a:solidFill>
                  <a:schemeClr val="tx1">
                    <a:tint val="75000"/>
                  </a:schemeClr>
                </a:solidFill>
              </a:defRPr>
            </a:lvl3pPr>
            <a:lvl4pPr marL="101219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4pPr>
            <a:lvl5pPr marL="135001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5pPr>
            <a:lvl6pPr marL="168783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6pPr>
            <a:lvl7pPr marL="202501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7pPr>
            <a:lvl8pPr marL="236220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8pPr>
            <a:lvl9pPr marL="270065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497094" y="3347872"/>
            <a:ext cx="5892321" cy="0"/>
          </a:xfrm>
          <a:prstGeom prst="line">
            <a:avLst/>
          </a:prstGeom>
          <a:ln w="28575">
            <a:gradFill flip="none" rotWithShape="1">
              <a:gsLst>
                <a:gs pos="100000">
                  <a:schemeClr val="bg1"/>
                </a:gs>
                <a:gs pos="0">
                  <a:schemeClr val="bg1"/>
                </a:gs>
                <a:gs pos="78000">
                  <a:srgbClr val="F49D3D"/>
                </a:gs>
                <a:gs pos="32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559906" y="399600"/>
            <a:ext cx="788475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559906" y="1202400"/>
            <a:ext cx="7856407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559906" y="3771306"/>
            <a:ext cx="7881213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618820" y="439974"/>
            <a:ext cx="7763384" cy="683156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8820" y="1402146"/>
            <a:ext cx="3807855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619994" y="2349062"/>
            <a:ext cx="3807855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55596" y="1402146"/>
            <a:ext cx="3826608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556770" y="2349062"/>
            <a:ext cx="3826608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0"/>
            <a:ext cx="9001025" cy="267353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001025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450"/>
          </a:p>
        </p:txBody>
      </p:sp>
      <p:sp>
        <p:nvSpPr>
          <p:cNvPr id="8" name="任意多边形 6"/>
          <p:cNvSpPr/>
          <p:nvPr/>
        </p:nvSpPr>
        <p:spPr bwMode="auto">
          <a:xfrm>
            <a:off x="4525516" y="1174750"/>
            <a:ext cx="909479" cy="850900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59999"/>
            </a:schemeClr>
          </a:solidFill>
          <a:ln>
            <a:noFill/>
          </a:ln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9" name="任意多边形 4"/>
          <p:cNvSpPr>
            <a:spLocks noChangeArrowheads="1"/>
          </p:cNvSpPr>
          <p:nvPr/>
        </p:nvSpPr>
        <p:spPr bwMode="auto">
          <a:xfrm>
            <a:off x="2972214" y="2106613"/>
            <a:ext cx="2720623" cy="2549525"/>
          </a:xfrm>
          <a:custGeom>
            <a:avLst/>
            <a:gdLst>
              <a:gd name="T0" fmla="*/ 652548 w 2764608"/>
              <a:gd name="T1" fmla="*/ 0 h 2548726"/>
              <a:gd name="T2" fmla="*/ 2111290 w 2764608"/>
              <a:gd name="T3" fmla="*/ 0 h 2548726"/>
              <a:gd name="T4" fmla="*/ 2763838 w 2764608"/>
              <a:gd name="T5" fmla="*/ 652935 h 2548726"/>
              <a:gd name="T6" fmla="*/ 2763838 w 2764608"/>
              <a:gd name="T7" fmla="*/ 1435255 h 2548726"/>
              <a:gd name="T8" fmla="*/ 2111290 w 2764608"/>
              <a:gd name="T9" fmla="*/ 2088189 h 2548726"/>
              <a:gd name="T10" fmla="*/ 1914800 w 2764608"/>
              <a:gd name="T11" fmla="*/ 2088189 h 2548726"/>
              <a:gd name="T12" fmla="*/ 2024904 w 2764608"/>
              <a:gd name="T13" fmla="*/ 2549525 h 2548726"/>
              <a:gd name="T14" fmla="*/ 1436163 w 2764608"/>
              <a:gd name="T15" fmla="*/ 2088189 h 2548726"/>
              <a:gd name="T16" fmla="*/ 652548 w 2764608"/>
              <a:gd name="T17" fmla="*/ 2088189 h 2548726"/>
              <a:gd name="T18" fmla="*/ 0 w 2764608"/>
              <a:gd name="T19" fmla="*/ 1435255 h 2548726"/>
              <a:gd name="T20" fmla="*/ 0 w 2764608"/>
              <a:gd name="T21" fmla="*/ 652935 h 2548726"/>
              <a:gd name="T22" fmla="*/ 652548 w 2764608"/>
              <a:gd name="T23" fmla="*/ 0 h 25487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64608"/>
              <a:gd name="T37" fmla="*/ 0 h 2548726"/>
              <a:gd name="T38" fmla="*/ 2764608 w 2764608"/>
              <a:gd name="T39" fmla="*/ 2548726 h 25487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80713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en-US" sz="795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任意多边形 5"/>
          <p:cNvSpPr/>
          <p:nvPr/>
        </p:nvSpPr>
        <p:spPr bwMode="auto">
          <a:xfrm flipH="1">
            <a:off x="4905247" y="1687513"/>
            <a:ext cx="1201699" cy="1125537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2973173" y="2106000"/>
            <a:ext cx="2721570" cy="2062800"/>
          </a:xfrm>
        </p:spPr>
        <p:txBody>
          <a:bodyPr anchor="ctr" anchorCtr="0">
            <a:normAutofit/>
          </a:bodyPr>
          <a:lstStyle>
            <a:lvl1pPr algn="ctr">
              <a:defRPr sz="315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1098550" y="4431600"/>
            <a:ext cx="6814556" cy="475200"/>
          </a:xfrm>
        </p:spPr>
        <p:txBody>
          <a:bodyPr anchor="b"/>
          <a:lstStyle>
            <a:lvl1pPr>
              <a:defRPr sz="2365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pic" idx="1"/>
          </p:nvPr>
        </p:nvSpPr>
        <p:spPr>
          <a:xfrm>
            <a:off x="1098550" y="835200"/>
            <a:ext cx="6814556" cy="3348000"/>
          </a:xfrm>
        </p:spPr>
        <p:txBody>
          <a:bodyPr anchor="t"/>
          <a:lstStyle>
            <a:lvl1pPr marL="0" indent="0">
              <a:buNone/>
              <a:defRPr sz="2365">
                <a:solidFill>
                  <a:schemeClr val="accent1"/>
                </a:solidFill>
              </a:defRPr>
            </a:lvl1pPr>
            <a:lvl2pPr marL="337185" indent="0">
              <a:buNone/>
              <a:defRPr sz="2065"/>
            </a:lvl2pPr>
            <a:lvl3pPr marL="675005" indent="0">
              <a:buNone/>
              <a:defRPr sz="1770"/>
            </a:lvl3pPr>
            <a:lvl4pPr marL="1012190" indent="0">
              <a:buNone/>
              <a:defRPr sz="1475"/>
            </a:lvl4pPr>
            <a:lvl5pPr marL="1350010" indent="0">
              <a:buNone/>
              <a:defRPr sz="1475"/>
            </a:lvl5pPr>
            <a:lvl6pPr marL="1687830" indent="0">
              <a:buNone/>
              <a:defRPr sz="1475"/>
            </a:lvl6pPr>
            <a:lvl7pPr marL="2025015" indent="0">
              <a:buNone/>
              <a:defRPr sz="1475"/>
            </a:lvl7pPr>
            <a:lvl8pPr marL="2362200" indent="0">
              <a:buNone/>
              <a:defRPr sz="1475"/>
            </a:lvl8pPr>
            <a:lvl9pPr marL="2700655" indent="0">
              <a:buNone/>
              <a:defRPr sz="1475"/>
            </a:lvl9pPr>
          </a:lstStyle>
          <a:p>
            <a:r>
              <a:rPr lang="zh-CN" altLang="en-US" dirty="0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 hasCustomPrompt="1"/>
          </p:nvPr>
        </p:nvSpPr>
        <p:spPr>
          <a:xfrm>
            <a:off x="1098550" y="5151600"/>
            <a:ext cx="7590629" cy="932400"/>
          </a:xfrm>
        </p:spPr>
        <p:txBody>
          <a:bodyPr>
            <a:normAutofit/>
          </a:bodyPr>
          <a:lstStyle>
            <a:lvl1pPr marL="0" indent="0">
              <a:buNone/>
              <a:defRPr sz="1770">
                <a:solidFill>
                  <a:schemeClr val="accent1"/>
                </a:solidFill>
              </a:defRPr>
            </a:lvl1pPr>
            <a:lvl2pPr marL="337185" indent="0">
              <a:buNone/>
              <a:defRPr sz="1040"/>
            </a:lvl2pPr>
            <a:lvl3pPr marL="675005" indent="0">
              <a:buNone/>
              <a:defRPr sz="890"/>
            </a:lvl3pPr>
            <a:lvl4pPr marL="1012190" indent="0">
              <a:buNone/>
              <a:defRPr sz="745"/>
            </a:lvl4pPr>
            <a:lvl5pPr marL="1350010" indent="0">
              <a:buNone/>
              <a:defRPr sz="745"/>
            </a:lvl5pPr>
            <a:lvl6pPr marL="1687830" indent="0">
              <a:buNone/>
              <a:defRPr sz="745"/>
            </a:lvl6pPr>
            <a:lvl7pPr marL="2025015" indent="0">
              <a:buNone/>
              <a:defRPr sz="745"/>
            </a:lvl7pPr>
            <a:lvl8pPr marL="2362200" indent="0">
              <a:buNone/>
              <a:defRPr sz="745"/>
            </a:lvl8pPr>
            <a:lvl9pPr marL="2700655" indent="0">
              <a:buNone/>
              <a:defRPr sz="745"/>
            </a:lvl9pPr>
          </a:lstStyle>
          <a:p>
            <a:pPr lvl="0"/>
            <a:r>
              <a:rPr lang="zh-CN" altLang="en-US" dirty="0" smtClean="0"/>
              <a:t>单击此处编辑文本</a:t>
            </a:r>
            <a:endParaRPr lang="zh-CN" altLang="en-US" dirty="0" smtClean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5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1165758" y="4960738"/>
            <a:ext cx="6719516" cy="0"/>
          </a:xfrm>
          <a:prstGeom prst="line">
            <a:avLst/>
          </a:prstGeom>
          <a:noFill/>
          <a:ln w="38100" cmpd="sng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6441360" y="365125"/>
            <a:ext cx="1940846" cy="5811838"/>
          </a:xfrm>
        </p:spPr>
        <p:txBody>
          <a:bodyPr vert="eaVert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18821" y="365125"/>
            <a:ext cx="5710026" cy="5811838"/>
          </a:xfrm>
        </p:spPr>
        <p:txBody>
          <a:bodyPr vert="eaVer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" t="-187" r="285" b="22806"/>
          <a:stretch>
            <a:fillRect/>
          </a:stretch>
        </p:blipFill>
        <p:spPr>
          <a:xfrm flipV="1">
            <a:off x="0" y="1463045"/>
            <a:ext cx="9001025" cy="53993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2"/>
            <a:ext cx="9001025" cy="267353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82392"/>
            <a:ext cx="9001025" cy="667560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335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97202" y="295612"/>
            <a:ext cx="8015198" cy="6456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492913" y="1089483"/>
            <a:ext cx="8015198" cy="517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18821" y="6356353"/>
            <a:ext cx="202523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7693E-648E-4B09-98DA-69B4C59F08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2981590" y="6356353"/>
            <a:ext cx="3037846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7809461" y="6356353"/>
            <a:ext cx="57274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 baseline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defRPr>
            </a:lvl1pPr>
          </a:lstStyle>
          <a:p>
            <a:fld id="{D82C7946-3C47-4909-8760-D050A285D43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75005" rtl="0" eaLnBrk="1" latinLnBrk="0" hangingPunct="1">
        <a:lnSpc>
          <a:spcPct val="90000"/>
        </a:lnSpc>
        <a:spcBef>
          <a:spcPct val="0"/>
        </a:spcBef>
        <a:buNone/>
        <a:defRPr sz="2655" b="0" i="0" kern="1200" baseline="0">
          <a:ln>
            <a:solidFill>
              <a:schemeClr val="accent1">
                <a:lumMod val="75000"/>
              </a:schemeClr>
            </a:solidFill>
          </a:ln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/>
          <a:latin typeface="+mj-ea"/>
          <a:ea typeface="+mj-ea"/>
          <a:cs typeface="+mj-cs"/>
        </a:defRPr>
      </a:lvl1pPr>
    </p:titleStyle>
    <p:bodyStyle>
      <a:lvl1pPr marL="264160" indent="-260350" algn="just" defTabSz="675005" rtl="0" eaLnBrk="1" latinLnBrk="0" hangingPunct="1">
        <a:spcBef>
          <a:spcPct val="237000"/>
        </a:spcBef>
        <a:spcAft>
          <a:spcPts val="0"/>
        </a:spcAft>
        <a:buClr>
          <a:schemeClr val="accent1">
            <a:lumMod val="75000"/>
          </a:schemeClr>
        </a:buClr>
        <a:buSzPct val="60000"/>
        <a:buFont typeface="Wingdings" panose="05000000000000000000" pitchFamily="2" charset="2"/>
        <a:buChar char="l"/>
        <a:defRPr sz="2365" kern="1200" baseline="0">
          <a:solidFill>
            <a:schemeClr val="accent1">
              <a:lumMod val="75000"/>
            </a:schemeClr>
          </a:solidFill>
          <a:latin typeface="+mn-ea"/>
          <a:ea typeface="+mn-ea"/>
          <a:cs typeface="+mn-cs"/>
        </a:defRPr>
      </a:lvl1pPr>
      <a:lvl2pPr marL="567055" indent="-167005" algn="just" defTabSz="675005" rtl="0" eaLnBrk="1" latinLnBrk="0" hangingPunct="1">
        <a:spcBef>
          <a:spcPct val="30000"/>
        </a:spcBef>
        <a:spcAft>
          <a:spcPts val="0"/>
        </a:spcAft>
        <a:buFont typeface="Arial" panose="020B0604020202020204" pitchFamily="34" charset="0"/>
        <a:buChar char="•"/>
        <a:defRPr sz="197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44550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3pPr>
      <a:lvl4pPr marL="118173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4pPr>
      <a:lvl5pPr marL="151955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5pPr>
      <a:lvl6pPr marL="185674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53238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869565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1pPr>
      <a:lvl2pPr marL="33718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2pPr>
      <a:lvl3pPr marL="67500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3pPr>
      <a:lvl4pPr marL="101219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1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5pPr>
      <a:lvl6pPr marL="168783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02501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36220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70065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image" Target="../media/image4.emf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3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4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6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1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5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6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5.xml"/><Relationship Id="rId5" Type="http://schemas.microsoft.com/office/2007/relationships/hdphoto" Target="../media/image9.png"/><Relationship Id="rId4" Type="http://schemas.openxmlformats.org/officeDocument/2006/relationships/image" Target="../media/image8.png"/><Relationship Id="rId3" Type="http://schemas.microsoft.com/office/2007/relationships/hdphoto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9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" name="文本框 77"/>
          <p:cNvSpPr txBox="1"/>
          <p:nvPr/>
        </p:nvSpPr>
        <p:spPr>
          <a:xfrm>
            <a:off x="-2540" y="144377"/>
            <a:ext cx="9001760" cy="48907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23775" y="1005376"/>
            <a:ext cx="742315" cy="50698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sz="2800" b="1">
                <a:solidFill>
                  <a:srgbClr val="000000"/>
                </a:solidFill>
                <a:ea typeface="等线" panose="02010600030101010101" charset="-122"/>
                <a:sym typeface="+mn-ea"/>
              </a:rPr>
              <a:t>扬州大学医学院学位申请流程图</a:t>
            </a:r>
            <a:endParaRPr lang="zh-CN" altLang="en-US" sz="28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6" name="图片 7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66413" y="168505"/>
            <a:ext cx="5028845" cy="6619408"/>
          </a:xfrm>
          <a:prstGeom prst="rect">
            <a:avLst/>
          </a:prstGeom>
        </p:spPr>
      </p:pic>
      <p:sp>
        <p:nvSpPr>
          <p:cNvPr id="80" name="文本框 79"/>
          <p:cNvSpPr txBox="1"/>
          <p:nvPr/>
        </p:nvSpPr>
        <p:spPr>
          <a:xfrm>
            <a:off x="4608505" y="239620"/>
            <a:ext cx="4469130" cy="8102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※※</a:t>
            </a:r>
            <a:r>
              <a:rPr 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科研要求详见医学院研究生教育官网</a:t>
            </a: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</a:t>
            </a:r>
            <a:r>
              <a:rPr lang="zh-CN" altLang="en-US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下载中心</a:t>
            </a: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</a:t>
            </a:r>
            <a:r>
              <a:rPr lang="zh-CN" altLang="en-US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规章制度</a:t>
            </a:r>
            <a:endParaRPr lang="zh-CN" altLang="en-US" sz="1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--</a:t>
            </a:r>
            <a:r>
              <a:rPr lang="zh-CN" altLang="en-US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科研要求</a:t>
            </a:r>
            <a:endParaRPr lang="zh-CN" sz="1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zh-CN" sz="1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网址：http://yxy.yzu.edu.cn/col/col53823/index.html</a:t>
            </a:r>
            <a:endParaRPr lang="zh-CN" altLang="en-US" sz="1200" dirty="0" smtClean="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608505" y="5740237"/>
            <a:ext cx="4387540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※※</a:t>
            </a:r>
            <a:r>
              <a:rPr 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研究生教学与管理办公室地址：江阳路北校区19号楼825</a:t>
            </a:r>
            <a:endParaRPr lang="zh-CN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联系电话：</a:t>
            </a: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0514-87978824 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殷老师</a:t>
            </a:r>
            <a:endParaRPr lang="zh-CN" altLang="en-US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0514-87971629  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杜老师（博士、学硕）</a:t>
            </a:r>
            <a:endParaRPr lang="zh-CN" altLang="en-US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0514-87978824  </a:t>
            </a:r>
            <a:r>
              <a:rPr lang="zh-CN" altLang="en-US" sz="1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陈老师（专硕）</a:t>
            </a:r>
            <a:endParaRPr lang="zh-CN" altLang="en-US" sz="1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@N0OED_CI([%8NR$PMJR}D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18" y="244700"/>
            <a:ext cx="4168481" cy="6180019"/>
          </a:xfrm>
          <a:prstGeom prst="rect">
            <a:avLst/>
          </a:prstGeom>
        </p:spPr>
      </p:pic>
      <p:pic>
        <p:nvPicPr>
          <p:cNvPr id="3" name="图片 2" descr="M7]QS)2IN2BLBR9XB``KTL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499" y="259939"/>
            <a:ext cx="4244675" cy="61647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3225" y="2747058"/>
            <a:ext cx="302768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导师若没有时间写，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也可以同学之间互换笔迹书写！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30137" y="1526039"/>
            <a:ext cx="2873172" cy="5117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38714" y="1526039"/>
            <a:ext cx="1915660" cy="9600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212456" y="4256982"/>
            <a:ext cx="1035612" cy="36827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213726" y="5675471"/>
            <a:ext cx="1035612" cy="36827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938790" y="3165494"/>
            <a:ext cx="1198880" cy="8915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日期请自己填好，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由上至下逐渐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增加</a:t>
            </a:r>
            <a:r>
              <a:rPr lang="en-US" altLang="zh-CN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且小于答辩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日期。</a:t>
            </a:r>
            <a:endParaRPr lang="zh-CN" altLang="en-US" sz="10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97518" y="3139460"/>
            <a:ext cx="1216574" cy="938464"/>
          </a:xfrm>
          <a:prstGeom prst="rect">
            <a:avLst/>
          </a:prstGeom>
          <a:noFill/>
          <a:ln w="19050">
            <a:solidFill>
              <a:srgbClr val="0510F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462520" y="2397198"/>
            <a:ext cx="257792" cy="2495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44182" y="2397198"/>
            <a:ext cx="257792" cy="2495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538714" y="2630226"/>
            <a:ext cx="1563260" cy="7619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5018"/>
            <a:ext cx="4782483" cy="6437811"/>
          </a:xfrm>
          <a:prstGeom prst="rect">
            <a:avLst/>
          </a:prstGeom>
        </p:spPr>
      </p:pic>
      <p:pic>
        <p:nvPicPr>
          <p:cNvPr id="3" name="图片 2" descr="}QBM]GNWIET_UGH5B`28J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144" y="346927"/>
            <a:ext cx="4259914" cy="61647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027295" y="628015"/>
            <a:ext cx="3388360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姓名：同等学力三个都是校双盲；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成绩处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写具体分值；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职称和工作单位不填</a:t>
            </a:r>
            <a:r>
              <a:rPr lang="zh-CN" altLang="en-US" sz="1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  <a:p>
            <a:pPr algn="l">
              <a:lnSpc>
                <a:spcPct val="130000"/>
              </a:lnSpc>
            </a:pP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1785" y="4248727"/>
            <a:ext cx="2539821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4222" y="483443"/>
            <a:ext cx="3854178" cy="1541671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62766" y="467569"/>
            <a:ext cx="422880" cy="970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←</a:t>
            </a:r>
            <a:endParaRPr lang="zh-CN" altLang="en-US" sz="4400" b="1" dirty="0" smtClean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1835" y="885190"/>
            <a:ext cx="432000" cy="18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49345" y="885190"/>
            <a:ext cx="648000" cy="18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49345" y="1081405"/>
            <a:ext cx="432000" cy="180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XDVC4A__I[FAFY~K]3}L3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30" y="227965"/>
            <a:ext cx="4252595" cy="6119495"/>
          </a:xfrm>
          <a:prstGeom prst="rect">
            <a:avLst/>
          </a:prstGeom>
        </p:spPr>
      </p:pic>
      <p:pic>
        <p:nvPicPr>
          <p:cNvPr id="3" name="图片 2" descr="Z__DCGV``MRELKEPSLIS$A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760" y="227965"/>
            <a:ext cx="4229735" cy="61194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16855" y="3543935"/>
            <a:ext cx="1325880" cy="2914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建议授予硕士学位！</a:t>
            </a:r>
            <a:endParaRPr lang="zh-CN" altLang="en-US" sz="1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1545" y="278447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BNN0RRY2SGU(Z1}C@632)(J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27910" y="160655"/>
            <a:ext cx="4494530" cy="66668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" name="图片 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6421" y="139932"/>
            <a:ext cx="5040274" cy="6652426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0" y="65642"/>
            <a:ext cx="4448710" cy="6726080"/>
            <a:chOff x="0" y="239"/>
            <a:chExt cx="8254" cy="10561"/>
          </a:xfrm>
        </p:grpSpPr>
        <p:grpSp>
          <p:nvGrpSpPr>
            <p:cNvPr id="20" name="组合 19"/>
            <p:cNvGrpSpPr/>
            <p:nvPr/>
          </p:nvGrpSpPr>
          <p:grpSpPr>
            <a:xfrm>
              <a:off x="0" y="239"/>
              <a:ext cx="8254" cy="10561"/>
              <a:chOff x="0" y="239"/>
              <a:chExt cx="8254" cy="10561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239"/>
                <a:ext cx="8254" cy="10561"/>
              </a:xfrm>
              <a:prstGeom prst="rect">
                <a:avLst/>
              </a:prstGeom>
            </p:spPr>
          </p:pic>
          <p:sp>
            <p:nvSpPr>
              <p:cNvPr id="22" name="文本框 21"/>
              <p:cNvSpPr txBox="1"/>
              <p:nvPr/>
            </p:nvSpPr>
            <p:spPr>
              <a:xfrm>
                <a:off x="4427" y="7495"/>
                <a:ext cx="3688" cy="20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填自己专业，比如：妇产科学；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其中内科学、外科学、药学、中药学专业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填写规则为：二级学科（研究方向），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比如：内科学（消化内科）</a:t>
                </a:r>
                <a:endParaRPr lang="zh-CN" altLang="en-US" sz="10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577" y="8365"/>
                <a:ext cx="2092" cy="44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cxnSp>
            <p:nvCxnSpPr>
              <p:cNvPr id="24" name="直接箭头连接符 23"/>
              <p:cNvCxnSpPr>
                <a:stCxn id="23" idx="3"/>
                <a:endCxn id="25" idx="1"/>
              </p:cNvCxnSpPr>
              <p:nvPr/>
            </p:nvCxnSpPr>
            <p:spPr>
              <a:xfrm flipV="1">
                <a:off x="3670" y="8510"/>
                <a:ext cx="911" cy="7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矩形 24"/>
            <p:cNvSpPr/>
            <p:nvPr/>
          </p:nvSpPr>
          <p:spPr>
            <a:xfrm>
              <a:off x="4581" y="7495"/>
              <a:ext cx="3595" cy="203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310874" y="3435985"/>
            <a:ext cx="1793113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根据自己专业选择：</a:t>
            </a:r>
            <a:endParaRPr lang="zh-CN" altLang="en-US" sz="12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临床医学硕士</a:t>
            </a: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中医硕士</a:t>
            </a:r>
            <a:endParaRPr lang="zh-CN" altLang="en-US" sz="12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中药学硕士</a:t>
            </a:r>
            <a:endParaRPr lang="zh-CN" altLang="en-US" sz="1200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165469" y="4541442"/>
            <a:ext cx="2197580" cy="22098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临床医学专业格式为：二级学科</a:t>
            </a:r>
            <a:endParaRPr lang="zh-CN" altLang="en-US" sz="9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名称，比如：妇产科学，其中内科</a:t>
            </a:r>
            <a:endParaRPr lang="zh-CN" altLang="en-US" sz="9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学和外科学范例：内科学（消化内科）；</a:t>
            </a:r>
            <a:endParaRPr lang="zh-CN" altLang="en-US" sz="9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中医硕士格式：中医硕士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（研究方向），比如：中医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硕士（中西医结合肿瘤科）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+mn-ea"/>
              </a:rPr>
              <a:t>中药学专业格式：中药学（研究方向），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+mn-ea"/>
              </a:rPr>
              <a:t>范例：中药学（临床中药学）</a:t>
            </a:r>
            <a:endParaRPr lang="zh-CN" altLang="en-US" sz="1000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000" b="1" dirty="0" smtClean="0">
                <a:solidFill>
                  <a:srgbClr val="0510F9"/>
                </a:solidFill>
                <a:latin typeface="+mn-ea"/>
              </a:rPr>
              <a:t>PS</a:t>
            </a:r>
            <a:r>
              <a:rPr lang="zh-CN" altLang="en-US" sz="1000" b="1" dirty="0" smtClean="0">
                <a:solidFill>
                  <a:srgbClr val="0510F9"/>
                </a:solidFill>
                <a:latin typeface="+mn-ea"/>
              </a:rPr>
              <a:t>：保证在一行，虚框可以往后拉一下</a:t>
            </a:r>
            <a:endParaRPr lang="zh-CN" altLang="en-US" sz="1000" b="1" dirty="0" smtClean="0">
              <a:solidFill>
                <a:srgbClr val="0510F9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28925" y="2835275"/>
            <a:ext cx="635635" cy="24066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399020" y="2653030"/>
            <a:ext cx="635635" cy="24066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5204" y="395184"/>
            <a:ext cx="4428812" cy="606699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92730" y="630555"/>
            <a:ext cx="426593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同等学力平台操作流程</a:t>
            </a:r>
            <a:endParaRPr lang="zh-CN" altLang="en-US" sz="32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67055" y="1377315"/>
            <a:ext cx="786511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200000"/>
              </a:lnSpc>
            </a:pPr>
            <a:r>
              <a:rPr lang="zh-CN" altLang="en-US" b="0">
                <a:ea typeface="宋体" panose="02010600030101010101" pitchFamily="2" charset="-122"/>
              </a:rPr>
              <a:t>第</a:t>
            </a:r>
            <a:r>
              <a:rPr lang="en-US" altLang="zh-CN" b="0">
                <a:ea typeface="宋体" panose="02010600030101010101" pitchFamily="2" charset="-122"/>
              </a:rPr>
              <a:t>1</a:t>
            </a:r>
            <a:r>
              <a:rPr lang="zh-CN" altLang="en-US" b="0">
                <a:ea typeface="宋体" panose="02010600030101010101" pitchFamily="2" charset="-122"/>
              </a:rPr>
              <a:t>步：</a:t>
            </a:r>
            <a:r>
              <a:rPr lang="zh-CN">
                <a:ea typeface="宋体" panose="02010600030101010101" pitchFamily="2" charset="-122"/>
                <a:sym typeface="+mn-ea"/>
              </a:rPr>
              <a:t>登录</a:t>
            </a:r>
            <a:r>
              <a:rPr lang="zh-CN" b="0">
                <a:ea typeface="宋体" panose="02010600030101010101" pitchFamily="2" charset="-122"/>
              </a:rPr>
              <a:t>同等学力平台网址：http://www.chinadegrees.cn/tdxlsqxt/login.shtml?action=forwardIndex</a:t>
            </a:r>
            <a:endParaRPr lang="zh-CN" b="0"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b="0">
                <a:ea typeface="宋体" panose="02010600030101010101" pitchFamily="2" charset="-122"/>
              </a:rPr>
              <a:t>填写、确认基本信息</a:t>
            </a:r>
            <a:endParaRPr lang="zh-CN" altLang="en-US" b="0"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b="0">
                <a:ea typeface="宋体" panose="02010600030101010101" pitchFamily="2" charset="-122"/>
              </a:rPr>
              <a:t>填写规培、医师证书信息，提交待审核后进行第四步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（专硕必填，学硕直接跳至第四步）</a:t>
            </a:r>
            <a:endParaRPr lang="zh-CN" altLang="en-US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</a:rPr>
              <a:t>提交答辩申请（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等研究生教学与管理办公室通知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</a:rPr>
              <a:t>在规定时间内提交）</a:t>
            </a:r>
            <a:endParaRPr lang="zh-CN" altLang="en-US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zh-CN" altLang="en-US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5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</a:rPr>
              <a:t>上传最终版论文</a:t>
            </a:r>
            <a:endParaRPr lang="zh-CN" altLang="en-US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0" fontAlgn="auto">
              <a:lnSpc>
                <a:spcPct val="200000"/>
              </a:lnSpc>
            </a:pPr>
            <a:r>
              <a:rPr lang="en-US" altLang="zh-CN" b="1">
                <a:solidFill>
                  <a:schemeClr val="accent3"/>
                </a:solidFill>
                <a:ea typeface="宋体" panose="02010600030101010101" pitchFamily="2" charset="-122"/>
              </a:rPr>
              <a:t>※※</a:t>
            </a:r>
            <a:r>
              <a:rPr lang="zh-CN" altLang="en-US" b="1">
                <a:solidFill>
                  <a:schemeClr val="accent3"/>
                </a:solidFill>
                <a:ea typeface="宋体" panose="02010600030101010101" pitchFamily="2" charset="-122"/>
              </a:rPr>
              <a:t>注意：所有操作依据</a:t>
            </a:r>
            <a:r>
              <a:rPr lang="zh-CN" altLang="en-US" b="1">
                <a:solidFill>
                  <a:schemeClr val="accent3"/>
                </a:solidFill>
                <a:ea typeface="宋体" panose="02010600030101010101" pitchFamily="2" charset="-122"/>
                <a:sym typeface="+mn-ea"/>
              </a:rPr>
              <a:t>研究生教学与管理办公室</a:t>
            </a:r>
            <a:r>
              <a:rPr lang="zh-CN" altLang="en-US" b="1">
                <a:solidFill>
                  <a:schemeClr val="accent3"/>
                </a:solidFill>
                <a:ea typeface="宋体" panose="02010600030101010101" pitchFamily="2" charset="-122"/>
              </a:rPr>
              <a:t>通知时间完成！！操作示范见后续</a:t>
            </a:r>
            <a:r>
              <a:rPr lang="en-US" altLang="zh-CN" b="1">
                <a:solidFill>
                  <a:schemeClr val="accent3"/>
                </a:solidFill>
                <a:ea typeface="宋体" panose="02010600030101010101" pitchFamily="2" charset="-122"/>
              </a:rPr>
              <a:t>PPT</a:t>
            </a:r>
            <a:endParaRPr lang="en-US" altLang="zh-CN" b="1">
              <a:solidFill>
                <a:schemeClr val="accent3"/>
              </a:solidFill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" y="1345565"/>
            <a:ext cx="7439025" cy="542734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7850" y="353695"/>
            <a:ext cx="6391275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sz="1600">
                <a:ea typeface="宋体" panose="02010600030101010101" pitchFamily="2" charset="-122"/>
                <a:sym typeface="+mn-ea"/>
              </a:rPr>
              <a:t>登录</a:t>
            </a:r>
            <a:r>
              <a:rPr lang="zh-CN" sz="1600">
                <a:ea typeface="宋体" panose="02010600030101010101" pitchFamily="2" charset="-122"/>
                <a:sym typeface="+mn-ea"/>
              </a:rPr>
              <a:t>同等学力平台网址：</a:t>
            </a:r>
            <a:endParaRPr lang="zh-CN" sz="1600">
              <a:ea typeface="宋体" panose="02010600030101010101" pitchFamily="2" charset="-122"/>
              <a:sym typeface="+mn-ea"/>
            </a:endParaRPr>
          </a:p>
          <a:p>
            <a:pPr indent="0" algn="l" fontAlgn="auto">
              <a:lnSpc>
                <a:spcPct val="150000"/>
              </a:lnSpc>
            </a:pPr>
            <a:r>
              <a:rPr lang="zh-CN" sz="1600">
                <a:ea typeface="宋体" panose="02010600030101010101" pitchFamily="2" charset="-122"/>
                <a:sym typeface="+mn-ea"/>
              </a:rPr>
              <a:t>http://www.chinadegrees.cn/tdxlsqxt/login.shtml?action=forwardIndex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240" y="336550"/>
            <a:ext cx="27343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填写、确认基本信息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69240" y="796925"/>
            <a:ext cx="1742440" cy="2209800"/>
            <a:chOff x="5133" y="3660"/>
            <a:chExt cx="2744" cy="3480"/>
          </a:xfrm>
        </p:grpSpPr>
        <p:pic>
          <p:nvPicPr>
            <p:cNvPr id="6" name="图片 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5133" y="3660"/>
              <a:ext cx="2745" cy="34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矩形 7"/>
            <p:cNvSpPr/>
            <p:nvPr/>
          </p:nvSpPr>
          <p:spPr>
            <a:xfrm>
              <a:off x="5226" y="5000"/>
              <a:ext cx="1651" cy="285"/>
            </a:xfrm>
            <a:prstGeom prst="rect">
              <a:avLst/>
            </a:prstGeom>
            <a:noFill/>
            <a:ln w="25400" cmpd="sng">
              <a:solidFill>
                <a:srgbClr val="FF0000"/>
              </a:solidFill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226" y="6829"/>
              <a:ext cx="2531" cy="285"/>
            </a:xfrm>
            <a:prstGeom prst="rect">
              <a:avLst/>
            </a:prstGeom>
            <a:noFill/>
            <a:ln w="25400" cmpd="sng">
              <a:solidFill>
                <a:srgbClr val="FF0000"/>
              </a:solidFill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225800" y="336550"/>
            <a:ext cx="3863340" cy="7308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填写规培、医师证书信息</a:t>
            </a:r>
            <a:endParaRPr lang="zh-CN" altLang="en-US" sz="1600">
              <a:ea typeface="宋体" panose="02010600030101010101" pitchFamily="2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>
                <a:solidFill>
                  <a:srgbClr val="FF0000"/>
                </a:solidFill>
                <a:ea typeface="宋体" panose="02010600030101010101" pitchFamily="2" charset="-122"/>
                <a:sym typeface="+mn-ea"/>
              </a:rPr>
              <a:t>（专硕必填！！！学硕直接跳至第四步）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5" y="3118485"/>
            <a:ext cx="8952230" cy="89979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矩形 16"/>
          <p:cNvSpPr/>
          <p:nvPr/>
        </p:nvSpPr>
        <p:spPr>
          <a:xfrm>
            <a:off x="7499350" y="3666490"/>
            <a:ext cx="1340485" cy="2743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59105" y="4151630"/>
            <a:ext cx="693039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 b="1">
                <a:ea typeface="宋体" panose="02010600030101010101" pitchFamily="2" charset="-122"/>
                <a:sym typeface="+mn-ea"/>
              </a:rPr>
              <a:t>填写完毕后，提交审核，待审核通过后进行下一步，具体时间等待研办通知</a:t>
            </a:r>
            <a:endParaRPr lang="zh-CN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05" y="1565910"/>
            <a:ext cx="9863455" cy="371030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4605" y="722630"/>
            <a:ext cx="40678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sz="1600" b="1">
                <a:ea typeface="宋体" panose="02010600030101010101" pitchFamily="2" charset="-122"/>
                <a:sym typeface="+mn-ea"/>
              </a:rPr>
              <a:t>规培、医师证书信息</a:t>
            </a:r>
            <a:r>
              <a:rPr lang="zh-CN" sz="1600" b="1">
                <a:ea typeface="宋体" panose="02010600030101010101" pitchFamily="2" charset="-122"/>
                <a:sym typeface="+mn-ea"/>
              </a:rPr>
              <a:t>审核通过后界面如下：</a:t>
            </a:r>
            <a:endParaRPr lang="zh-CN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 rot="0">
            <a:off x="635" y="416560"/>
            <a:ext cx="8843645" cy="5751809"/>
            <a:chOff x="24" y="292"/>
            <a:chExt cx="13928" cy="9059"/>
          </a:xfrm>
        </p:grpSpPr>
        <p:grpSp>
          <p:nvGrpSpPr>
            <p:cNvPr id="22" name="组合 21"/>
            <p:cNvGrpSpPr/>
            <p:nvPr/>
          </p:nvGrpSpPr>
          <p:grpSpPr>
            <a:xfrm rot="0">
              <a:off x="1437" y="292"/>
              <a:ext cx="12515" cy="9059"/>
              <a:chOff x="1437" y="278"/>
              <a:chExt cx="12515" cy="9059"/>
            </a:xfrm>
          </p:grpSpPr>
          <p:grpSp>
            <p:nvGrpSpPr>
              <p:cNvPr id="35" name="组合 34"/>
              <p:cNvGrpSpPr/>
              <p:nvPr/>
            </p:nvGrpSpPr>
            <p:grpSpPr>
              <a:xfrm rot="0">
                <a:off x="1437" y="1470"/>
                <a:ext cx="12515" cy="7867"/>
                <a:chOff x="3252" y="795"/>
                <a:chExt cx="12515" cy="7867"/>
              </a:xfrm>
            </p:grpSpPr>
            <p:sp>
              <p:nvSpPr>
                <p:cNvPr id="31" name="圆角矩形 30"/>
                <p:cNvSpPr/>
                <p:nvPr/>
              </p:nvSpPr>
              <p:spPr>
                <a:xfrm>
                  <a:off x="4804" y="7731"/>
                  <a:ext cx="4196" cy="931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2" name="文本框 1"/>
                <p:cNvSpPr txBox="1"/>
                <p:nvPr/>
              </p:nvSpPr>
              <p:spPr>
                <a:xfrm>
                  <a:off x="3965" y="828"/>
                  <a:ext cx="8129" cy="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接收论文盲审评阅结果（医学院研究生教学与管理办公室通知）</a:t>
                  </a:r>
                  <a:endParaRPr lang="zh-CN" altLang="en-US" sz="14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" name="下箭头 5"/>
                <p:cNvSpPr/>
                <p:nvPr/>
              </p:nvSpPr>
              <p:spPr>
                <a:xfrm>
                  <a:off x="5388" y="2717"/>
                  <a:ext cx="184" cy="532"/>
                </a:xfrm>
                <a:prstGeom prst="downArrow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dk1"/>
                </a:fillRef>
                <a:effectRef idx="1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" name=" 7"/>
                <p:cNvSpPr/>
                <p:nvPr/>
              </p:nvSpPr>
              <p:spPr>
                <a:xfrm rot="10800000" flipH="1">
                  <a:off x="11839" y="993"/>
                  <a:ext cx="679" cy="119"/>
                </a:xfrm>
                <a:custGeom>
                  <a:avLst/>
                  <a:gdLst>
                    <a:gd name="connsiteX0" fmla="*/ 4381875 w 6516714"/>
                    <a:gd name="connsiteY0" fmla="*/ 0 h 2476413"/>
                    <a:gd name="connsiteX1" fmla="*/ 6516714 w 6516714"/>
                    <a:gd name="connsiteY1" fmla="*/ 1238208 h 2476413"/>
                    <a:gd name="connsiteX2" fmla="*/ 4381875 w 6516714"/>
                    <a:gd name="connsiteY2" fmla="*/ 2476413 h 2476413"/>
                    <a:gd name="connsiteX3" fmla="*/ 4381875 w 6516714"/>
                    <a:gd name="connsiteY3" fmla="*/ 2456682 h 2476413"/>
                    <a:gd name="connsiteX4" fmla="*/ 4855462 w 6516714"/>
                    <a:gd name="connsiteY4" fmla="*/ 1644997 h 2476413"/>
                    <a:gd name="connsiteX5" fmla="*/ 0 w 6516714"/>
                    <a:gd name="connsiteY5" fmla="*/ 1238206 h 2476413"/>
                    <a:gd name="connsiteX6" fmla="*/ 4855461 w 6516714"/>
                    <a:gd name="connsiteY6" fmla="*/ 831415 h 2476413"/>
                    <a:gd name="connsiteX7" fmla="*/ 4381875 w 6516714"/>
                    <a:gd name="connsiteY7" fmla="*/ 19731 h 2476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16714" h="2476413">
                      <a:moveTo>
                        <a:pt x="4381875" y="0"/>
                      </a:moveTo>
                      <a:lnTo>
                        <a:pt x="6516714" y="1238208"/>
                      </a:lnTo>
                      <a:lnTo>
                        <a:pt x="4381875" y="2476413"/>
                      </a:lnTo>
                      <a:lnTo>
                        <a:pt x="4381875" y="2456682"/>
                      </a:lnTo>
                      <a:lnTo>
                        <a:pt x="4855462" y="1644997"/>
                      </a:lnTo>
                      <a:lnTo>
                        <a:pt x="0" y="1238206"/>
                      </a:lnTo>
                      <a:lnTo>
                        <a:pt x="4855461" y="831415"/>
                      </a:lnTo>
                      <a:lnTo>
                        <a:pt x="4381875" y="19731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2599" y="795"/>
                  <a:ext cx="3168" cy="5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结果反馈给导师并进行修改</a:t>
                  </a:r>
                  <a:endPara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4021" y="2222"/>
                  <a:ext cx="4208" cy="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论文盲审评阅结果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全部70分以上</a:t>
                  </a:r>
                  <a:endParaRPr lang="zh-CN" altLang="en-US" sz="10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3965" y="4212"/>
                  <a:ext cx="4669" cy="14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凭导师签字后的答辩申请书至</a:t>
                  </a:r>
                  <a:endParaRPr lang="zh-CN" altLang="en-US" sz="1400" dirty="0" smtClean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研究生教学与管理办公室领取</a:t>
                  </a:r>
                  <a:endParaRPr lang="zh-CN" altLang="en-US" sz="1400" dirty="0" smtClean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endParaRPr>
                </a:p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表决票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、学位申请书（</a:t>
                  </a:r>
                  <a:r>
                    <a:rPr lang="en-US" altLang="zh-CN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2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份）并填写</a:t>
                  </a:r>
                  <a:endParaRPr lang="zh-CN" altLang="en-US" sz="14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1" name="下箭头 10"/>
                <p:cNvSpPr/>
                <p:nvPr/>
              </p:nvSpPr>
              <p:spPr>
                <a:xfrm>
                  <a:off x="5350" y="3611"/>
                  <a:ext cx="174" cy="652"/>
                </a:xfrm>
                <a:prstGeom prst="downArrow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dk1"/>
                </a:fillRef>
                <a:effectRef idx="1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4005" y="3160"/>
                  <a:ext cx="5328" cy="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下载</a:t>
                  </a:r>
                  <a:r>
                    <a:rPr lang="zh-CN" altLang="en-US" sz="1400" u="sng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答辩申请书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（网站通知附件）并填写</a:t>
                  </a:r>
                  <a:endParaRPr lang="zh-CN" altLang="en-US" sz="14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6383" y="5914"/>
                  <a:ext cx="488" cy="4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  <a:scene3d>
                    <a:camera prst="orthographicFront"/>
                    <a:lightRig rig="threePt" dir="t"/>
                  </a:scene3d>
                </a:bodyPr>
                <a:p>
                  <a:pPr algn="l">
                    <a:lnSpc>
                      <a:spcPct val="130000"/>
                    </a:lnSpc>
                  </a:pPr>
                  <a:endParaRPr lang="zh-CN" sz="1000" dirty="0" smtClean="0">
                    <a:solidFill>
                      <a:schemeClr val="tx1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3252" y="6923"/>
                  <a:ext cx="11909" cy="5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 algn="l">
                    <a:lnSpc>
                      <a:spcPct val="130000"/>
                    </a:lnSpc>
                  </a:pP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提交学位申请书（</a:t>
                  </a:r>
                  <a:r>
                    <a:rPr lang="en-US" altLang="zh-CN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2</a:t>
                  </a:r>
                  <a:r>
                    <a:rPr lang="zh-CN" altLang="en-US" sz="14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份）、表决票、电子版学籍表、最终电子版论文至</a:t>
                  </a:r>
                  <a:r>
                    <a:rPr lang="zh-CN" altLang="en-US" sz="1400" dirty="0" smtClean="0">
                      <a:latin typeface="黑体" panose="02010609060101010101" pitchFamily="49" charset="-122"/>
                      <a:ea typeface="黑体" panose="02010609060101010101" pitchFamily="49" charset="-122"/>
                      <a:sym typeface="+mn-ea"/>
                    </a:rPr>
                    <a:t>研究生教学与管理办公室</a:t>
                  </a:r>
                  <a:endParaRPr lang="zh-CN" altLang="en-US" sz="14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9902" y="3972"/>
                  <a:ext cx="488" cy="5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endParaRPr lang="en-US" altLang="zh-CN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0" name="文本框 29"/>
                <p:cNvSpPr txBox="1"/>
                <p:nvPr/>
              </p:nvSpPr>
              <p:spPr>
                <a:xfrm>
                  <a:off x="4750" y="7711"/>
                  <a:ext cx="5115" cy="8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答辩时</a:t>
                  </a:r>
                  <a:r>
                    <a:rPr lang="zh-CN" altLang="en-US" sz="1200" u="sng" dirty="0" smtClean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务必</a:t>
                  </a: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提醒秘书和答辩委员在</a:t>
                  </a:r>
                  <a:endPara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  <a:p>
                  <a:pPr>
                    <a:lnSpc>
                      <a:spcPct val="130000"/>
                    </a:lnSpc>
                  </a:pP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学位申请书的相应位置</a:t>
                  </a:r>
                  <a:r>
                    <a:rPr lang="zh-CN" altLang="en-US" sz="1200" u="sng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填写和签字！</a:t>
                  </a:r>
                  <a:endParaRPr lang="zh-CN" altLang="en-US" sz="1200" u="sng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7" name=" 207"/>
                <p:cNvSpPr/>
                <p:nvPr/>
              </p:nvSpPr>
              <p:spPr>
                <a:xfrm>
                  <a:off x="4184" y="7423"/>
                  <a:ext cx="602" cy="367"/>
                </a:xfrm>
                <a:prstGeom prst="triangle">
                  <a:avLst/>
                </a:prstGeom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2" name="圆角矩形 31"/>
                <p:cNvSpPr/>
                <p:nvPr/>
              </p:nvSpPr>
              <p:spPr>
                <a:xfrm>
                  <a:off x="5145" y="5202"/>
                  <a:ext cx="1476" cy="388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3" name="圆角矩形 32"/>
                <p:cNvSpPr/>
                <p:nvPr/>
              </p:nvSpPr>
              <p:spPr>
                <a:xfrm>
                  <a:off x="4694" y="3281"/>
                  <a:ext cx="1476" cy="388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34" name="圆角矩形 33"/>
                <p:cNvSpPr/>
                <p:nvPr/>
              </p:nvSpPr>
              <p:spPr>
                <a:xfrm flipV="1">
                  <a:off x="4116" y="5158"/>
                  <a:ext cx="854" cy="452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 rot="0">
                <a:off x="5614" y="278"/>
                <a:ext cx="3291" cy="647"/>
                <a:chOff x="4774" y="188"/>
                <a:chExt cx="3291" cy="647"/>
              </a:xfrm>
            </p:grpSpPr>
            <p:sp>
              <p:nvSpPr>
                <p:cNvPr id="36" name="文本框 35"/>
                <p:cNvSpPr txBox="1"/>
                <p:nvPr/>
              </p:nvSpPr>
              <p:spPr>
                <a:xfrm>
                  <a:off x="4805" y="188"/>
                  <a:ext cx="3260" cy="6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>
                    <a:lnSpc>
                      <a:spcPct val="130000"/>
                    </a:lnSpc>
                  </a:pPr>
                  <a:r>
                    <a:rPr lang="zh-CN" altLang="en-US" sz="1600" u="sng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盲审合格后流程</a:t>
                  </a:r>
                  <a:endParaRPr lang="zh-CN" altLang="en-US" sz="1600" u="sng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flipV="1">
                  <a:off x="4774" y="283"/>
                  <a:ext cx="2964" cy="452"/>
                </a:xfrm>
                <a:prstGeom prst="roundRect">
                  <a:avLst/>
                </a:prstGeom>
                <a:noFill/>
                <a:ln w="47625" cmpd="sng">
                  <a:solidFill>
                    <a:srgbClr val="FF0000"/>
                  </a:solidFill>
                  <a:prstDash val="solid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9" name="下箭头 28"/>
            <p:cNvSpPr/>
            <p:nvPr/>
          </p:nvSpPr>
          <p:spPr>
            <a:xfrm>
              <a:off x="3523" y="6306"/>
              <a:ext cx="180" cy="1259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7" name=" 148"/>
            <p:cNvSpPr/>
            <p:nvPr/>
          </p:nvSpPr>
          <p:spPr>
            <a:xfrm>
              <a:off x="3710" y="6766"/>
              <a:ext cx="985" cy="175"/>
            </a:xfrm>
            <a:custGeom>
              <a:avLst/>
              <a:gdLst>
                <a:gd name="connsiteX0" fmla="*/ 360040 w 576064"/>
                <a:gd name="connsiteY0" fmla="*/ 0 h 250588"/>
                <a:gd name="connsiteX1" fmla="*/ 576064 w 576064"/>
                <a:gd name="connsiteY1" fmla="*/ 125294 h 250588"/>
                <a:gd name="connsiteX2" fmla="*/ 360040 w 576064"/>
                <a:gd name="connsiteY2" fmla="*/ 250588 h 250588"/>
                <a:gd name="connsiteX3" fmla="*/ 360040 w 576064"/>
                <a:gd name="connsiteY3" fmla="*/ 143294 h 250588"/>
                <a:gd name="connsiteX4" fmla="*/ 0 w 576064"/>
                <a:gd name="connsiteY4" fmla="*/ 143294 h 250588"/>
                <a:gd name="connsiteX5" fmla="*/ 0 w 576064"/>
                <a:gd name="connsiteY5" fmla="*/ 107294 h 250588"/>
                <a:gd name="connsiteX6" fmla="*/ 360040 w 576064"/>
                <a:gd name="connsiteY6" fmla="*/ 107294 h 25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064" h="250588">
                  <a:moveTo>
                    <a:pt x="360040" y="0"/>
                  </a:moveTo>
                  <a:lnTo>
                    <a:pt x="576064" y="125294"/>
                  </a:lnTo>
                  <a:lnTo>
                    <a:pt x="360040" y="250588"/>
                  </a:lnTo>
                  <a:lnTo>
                    <a:pt x="360040" y="143294"/>
                  </a:lnTo>
                  <a:lnTo>
                    <a:pt x="0" y="143294"/>
                  </a:lnTo>
                  <a:lnTo>
                    <a:pt x="0" y="107294"/>
                  </a:lnTo>
                  <a:lnTo>
                    <a:pt x="360040" y="1072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735" y="6599"/>
              <a:ext cx="5448" cy="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>
                <a:lnSpc>
                  <a:spcPct val="130000"/>
                </a:lnSpc>
              </a:pPr>
              <a:r>
                <a:rPr lang="zh-CN" altLang="en-US" sz="1200" dirty="0" smtClean="0">
                  <a:latin typeface="+mn-ea"/>
                  <a:sym typeface="+mn-ea"/>
                </a:rPr>
                <a:t>同等学力平台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+mn-ea"/>
                </a:rPr>
                <a:t>（学生）：</a:t>
              </a:r>
              <a:r>
                <a:rPr lang="zh-CN" sz="1200" dirty="0" smtClean="0">
                  <a:solidFill>
                    <a:schemeClr val="tx1"/>
                  </a:solidFill>
                  <a:latin typeface="+mn-ea"/>
                </a:rPr>
                <a:t>具体操作流程见</a:t>
              </a:r>
              <a:r>
                <a:rPr lang="en-US" altLang="zh-CN" sz="1200" dirty="0" smtClean="0">
                  <a:solidFill>
                    <a:schemeClr val="tx1"/>
                  </a:solidFill>
                  <a:latin typeface="+mn-ea"/>
                </a:rPr>
                <a:t>PPT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+mn-ea"/>
                </a:rPr>
                <a:t>最后</a:t>
              </a:r>
              <a:endParaRPr lang="zh-CN" altLang="en-US" sz="1200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4" y="6574"/>
              <a:ext cx="2911" cy="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lnSpc>
                  <a:spcPct val="130000"/>
                </a:lnSpc>
              </a:pPr>
              <a:r>
                <a:rPr lang="zh-CN" sz="1000" dirty="0" smtClean="0"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转发给导师：</a:t>
              </a:r>
              <a:r>
                <a:rPr lang="zh-CN" altLang="en-US" sz="1000" dirty="0" smtClean="0"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《</a:t>
              </a:r>
              <a:r>
                <a:rPr sz="1000" dirty="0" smtClean="0"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扬州大学博士、硕士学位授予工作细则</a:t>
              </a:r>
              <a:r>
                <a:rPr lang="zh-CN" sz="1000" dirty="0" smtClean="0"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》</a:t>
              </a:r>
              <a:endParaRPr sz="1000" dirty="0" smtClean="0">
                <a:effectLst/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13" y="6626"/>
              <a:ext cx="2837" cy="75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7" name=" 148"/>
            <p:cNvSpPr/>
            <p:nvPr/>
          </p:nvSpPr>
          <p:spPr>
            <a:xfrm rot="10800000">
              <a:off x="2902" y="6915"/>
              <a:ext cx="621" cy="132"/>
            </a:xfrm>
            <a:custGeom>
              <a:avLst/>
              <a:gdLst>
                <a:gd name="connsiteX0" fmla="*/ 360040 w 576064"/>
                <a:gd name="connsiteY0" fmla="*/ 0 h 250588"/>
                <a:gd name="connsiteX1" fmla="*/ 576064 w 576064"/>
                <a:gd name="connsiteY1" fmla="*/ 125294 h 250588"/>
                <a:gd name="connsiteX2" fmla="*/ 360040 w 576064"/>
                <a:gd name="connsiteY2" fmla="*/ 250588 h 250588"/>
                <a:gd name="connsiteX3" fmla="*/ 360040 w 576064"/>
                <a:gd name="connsiteY3" fmla="*/ 143294 h 250588"/>
                <a:gd name="connsiteX4" fmla="*/ 0 w 576064"/>
                <a:gd name="connsiteY4" fmla="*/ 143294 h 250588"/>
                <a:gd name="connsiteX5" fmla="*/ 0 w 576064"/>
                <a:gd name="connsiteY5" fmla="*/ 107294 h 250588"/>
                <a:gd name="connsiteX6" fmla="*/ 360040 w 576064"/>
                <a:gd name="connsiteY6" fmla="*/ 107294 h 25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064" h="250588">
                  <a:moveTo>
                    <a:pt x="360040" y="0"/>
                  </a:moveTo>
                  <a:lnTo>
                    <a:pt x="576064" y="125294"/>
                  </a:lnTo>
                  <a:lnTo>
                    <a:pt x="360040" y="250588"/>
                  </a:lnTo>
                  <a:lnTo>
                    <a:pt x="360040" y="143294"/>
                  </a:lnTo>
                  <a:lnTo>
                    <a:pt x="0" y="143294"/>
                  </a:lnTo>
                  <a:lnTo>
                    <a:pt x="0" y="107294"/>
                  </a:lnTo>
                  <a:lnTo>
                    <a:pt x="360040" y="1072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" name="下箭头 47"/>
            <p:cNvSpPr/>
            <p:nvPr/>
          </p:nvSpPr>
          <p:spPr>
            <a:xfrm>
              <a:off x="3551" y="2225"/>
              <a:ext cx="206" cy="695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15" y="2176780"/>
            <a:ext cx="8914130" cy="7581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442595" y="774065"/>
            <a:ext cx="3863340" cy="7308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提交答辩申请</a:t>
            </a:r>
            <a:endParaRPr lang="zh-CN" altLang="en-US" sz="1600">
              <a:ea typeface="宋体" panose="02010600030101010101" pitchFamily="2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1600" b="1">
                <a:ea typeface="宋体" panose="02010600030101010101" pitchFamily="2" charset="-122"/>
                <a:sym typeface="+mn-ea"/>
              </a:rPr>
              <a:t>（等研办通知后在规定时间内完成提交）</a:t>
            </a:r>
            <a:endParaRPr lang="zh-CN" altLang="en-US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" y="3876040"/>
            <a:ext cx="8914130" cy="94107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42595" y="3303905"/>
            <a:ext cx="4450080" cy="4108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答辩申请审核后页面如下，方可进行下一步操作</a:t>
            </a:r>
            <a:endParaRPr lang="zh-CN" altLang="en-US" sz="1600" b="1" dirty="0" smtClean="0">
              <a:solidFill>
                <a:srgbClr val="757575"/>
              </a:solidFill>
              <a:latin typeface="黑体" panose="02010609060101010101" pitchFamily="49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2230" y="467995"/>
            <a:ext cx="887476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>
                <a:ea typeface="宋体" panose="02010600030101010101" pitchFamily="2" charset="-122"/>
                <a:sym typeface="+mn-ea"/>
              </a:rPr>
              <a:t>第</a:t>
            </a:r>
            <a:r>
              <a:rPr lang="en-US" altLang="zh-CN" sz="1600">
                <a:ea typeface="宋体" panose="02010600030101010101" pitchFamily="2" charset="-122"/>
                <a:sym typeface="+mn-ea"/>
              </a:rPr>
              <a:t>5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步：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上传最终版论文（操作示范见</a:t>
            </a:r>
            <a:r>
              <a:rPr lang="zh-CN" altLang="en-US" sz="1600" b="1">
                <a:ea typeface="宋体" panose="02010600030101010101" pitchFamily="2" charset="-122"/>
                <a:sym typeface="+mn-ea"/>
              </a:rPr>
              <a:t>后两页</a:t>
            </a:r>
            <a:r>
              <a:rPr lang="en-US" altLang="zh-CN" sz="1600" b="1">
                <a:ea typeface="宋体" panose="02010600030101010101" pitchFamily="2" charset="-122"/>
                <a:sym typeface="+mn-ea"/>
              </a:rPr>
              <a:t>PPT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）</a:t>
            </a:r>
            <a:endParaRPr lang="zh-CN" altLang="en-US" sz="1600">
              <a:ea typeface="宋体" panose="02010600030101010101" pitchFamily="2" charset="-122"/>
              <a:sym typeface="+mn-ea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答辩申请审核通过后，点击左侧导航列表中【填报论文信息】，在右侧页面点击【填写/编辑论文】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按钮，填报下方出现的相关信息。填报完毕点击【保存】按钮，成功保存后即完成该平台操作。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【论文关键字】用中文输入状态下的逗号“，”隔开。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【论文类型】论文内容偏向于理论研究选择“基础研究”，偏向于实际问题研究选择“应用研究”，学生自行判断。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【选题来源】若不是与参与导师的项目，应选“其他”。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【指导教师姓名】只填导师的全名，不要填职称！例如，应填“张三”，不能填“张三教授”。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【电子版论文】应为</a:t>
            </a:r>
            <a:r>
              <a:rPr lang="zh-CN" altLang="en-US" sz="1600">
                <a:ea typeface="宋体" panose="02010600030101010101" pitchFamily="2" charset="-122"/>
                <a:sym typeface="+mn-ea"/>
              </a:rPr>
              <a:t>PDF版</a:t>
            </a:r>
            <a:r>
              <a:rPr lang="zh-CN" altLang="en-US" sz="1600">
                <a:ea typeface="宋体" panose="02010600030101010101" pitchFamily="2" charset="-122"/>
              </a:rPr>
              <a:t>最终完整论文（论文格式见群文件《扬州大学研究生学位论文要求》）。 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【电子版论文HASH值】：点下载hash值生成器，下载后打开工具，选择论文，生成HASH值，</a:t>
            </a:r>
            <a:endParaRPr lang="zh-CN" altLang="en-US" sz="1600">
              <a:ea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ea typeface="宋体" panose="02010600030101010101" pitchFamily="2" charset="-122"/>
              </a:rPr>
              <a:t>再复制到输入框。</a:t>
            </a:r>
            <a:endParaRPr lang="zh-CN" altLang="en-US" sz="1600"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untitled3"/>
          <p:cNvPicPr>
            <a:picLocks noChangeAspect="1"/>
          </p:cNvPicPr>
          <p:nvPr/>
        </p:nvPicPr>
        <p:blipFill>
          <a:blip r:embed="rId1"/>
          <a:srcRect l="18006" t="26358"/>
          <a:stretch>
            <a:fillRect/>
          </a:stretch>
        </p:blipFill>
        <p:spPr>
          <a:xfrm>
            <a:off x="1557020" y="2094865"/>
            <a:ext cx="6338570" cy="37699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" y="220980"/>
            <a:ext cx="9000000" cy="2303011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untitl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10" y="203835"/>
            <a:ext cx="5110480" cy="2625725"/>
          </a:xfrm>
          <a:prstGeom prst="rect">
            <a:avLst/>
          </a:prstGeom>
        </p:spPr>
      </p:pic>
      <p:pic>
        <p:nvPicPr>
          <p:cNvPr id="4" name="图片 3" descr="untitled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990" y="203835"/>
            <a:ext cx="3540125" cy="2497455"/>
          </a:xfrm>
          <a:prstGeom prst="rect">
            <a:avLst/>
          </a:prstGeom>
        </p:spPr>
      </p:pic>
      <p:pic>
        <p:nvPicPr>
          <p:cNvPr id="6" name="图片 5" descr="untitled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095" y="2829560"/>
            <a:ext cx="6236335" cy="3204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30" y="5805805"/>
            <a:ext cx="8467725" cy="9525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857250" y="3216910"/>
            <a:ext cx="2722880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同力系统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学位申请环节流程</a:t>
            </a:r>
            <a:endParaRPr lang="zh-CN" altLang="en-US" sz="16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50" name=" 2050"/>
          <p:cNvSpPr/>
          <p:nvPr/>
        </p:nvSpPr>
        <p:spPr bwMode="auto">
          <a:xfrm flipH="1">
            <a:off x="3854450" y="890270"/>
            <a:ext cx="200660" cy="5077460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accent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lvl="0" algn="l"/>
            <a:endParaRPr lang="zh-CN" altLang="en-US">
              <a:sym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528185" y="826770"/>
            <a:ext cx="3828479" cy="4725061"/>
            <a:chOff x="7117" y="368"/>
            <a:chExt cx="5475" cy="5548"/>
          </a:xfrm>
        </p:grpSpPr>
        <p:sp>
          <p:nvSpPr>
            <p:cNvPr id="8" name="文本框 7"/>
            <p:cNvSpPr txBox="1"/>
            <p:nvPr/>
          </p:nvSpPr>
          <p:spPr>
            <a:xfrm>
              <a:off x="7117" y="5434"/>
              <a:ext cx="3808" cy="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上传最终版论文（学生）</a:t>
              </a:r>
              <a:endParaRPr lang="zh-CN" altLang="en-US" sz="1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117" y="368"/>
              <a:ext cx="5475" cy="5262"/>
              <a:chOff x="7117" y="368"/>
              <a:chExt cx="5475" cy="5262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7117" y="368"/>
                <a:ext cx="4128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学生核对基本信息（学生）</a:t>
                </a:r>
                <a:endParaRPr lang="zh-CN" altLang="en-US" sz="1600" dirty="0" smtClean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3" name="下箭头 2"/>
              <p:cNvSpPr/>
              <p:nvPr/>
            </p:nvSpPr>
            <p:spPr>
              <a:xfrm>
                <a:off x="8644" y="907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7117" y="1332"/>
                <a:ext cx="5045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填写规培、医师证书信息</a:t>
                </a: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（专硕）</a:t>
                </a:r>
                <a:endPara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7117" y="4430"/>
                <a:ext cx="5353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答辩申请审核（研究生院）</a:t>
                </a:r>
                <a:endParaRPr lang="zh-CN" altLang="en-US" sz="18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" name="下箭头 5"/>
              <p:cNvSpPr/>
              <p:nvPr/>
            </p:nvSpPr>
            <p:spPr>
              <a:xfrm>
                <a:off x="8644" y="1929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sym typeface="+mn-ea"/>
                </a:endParaRPr>
              </a:p>
            </p:txBody>
          </p:sp>
          <p:sp>
            <p:nvSpPr>
              <p:cNvPr id="7" name="下箭头 6"/>
              <p:cNvSpPr/>
              <p:nvPr/>
            </p:nvSpPr>
            <p:spPr>
              <a:xfrm>
                <a:off x="8644" y="5009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sym typeface="+mn-ea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117" y="2422"/>
                <a:ext cx="5475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规培、医师证书信息</a:t>
                </a: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审核</a:t>
                </a: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（研究生院）</a:t>
                </a:r>
                <a:endPara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18" name="下箭头 17"/>
              <p:cNvSpPr/>
              <p:nvPr/>
            </p:nvSpPr>
            <p:spPr>
              <a:xfrm>
                <a:off x="8646" y="3963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7117" y="3412"/>
                <a:ext cx="4181" cy="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altLang="en-US" sz="16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提交答辩申请（学生）</a:t>
                </a:r>
                <a:endParaRPr lang="zh-CN" altLang="en-US" sz="16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21" name="下箭头 20"/>
              <p:cNvSpPr/>
              <p:nvPr/>
            </p:nvSpPr>
            <p:spPr>
              <a:xfrm>
                <a:off x="8648" y="2969"/>
                <a:ext cx="296" cy="62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sym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625" y="342900"/>
            <a:ext cx="4034790" cy="6172835"/>
          </a:xfrm>
          <a:prstGeom prst="rect">
            <a:avLst/>
          </a:prstGeom>
        </p:spPr>
      </p:pic>
      <p:sp>
        <p:nvSpPr>
          <p:cNvPr id="135" name=" 135"/>
          <p:cNvSpPr/>
          <p:nvPr/>
        </p:nvSpPr>
        <p:spPr>
          <a:xfrm>
            <a:off x="2925445" y="3063240"/>
            <a:ext cx="1332230" cy="73152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2825" y="3996055"/>
            <a:ext cx="221488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答辩秘书需提供手机号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_Y7VZ4KRV4}K7(OWB5}DRGJ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/>
                </a14:imgProps>
              </a:ext>
            </a:extLst>
          </a:blip>
          <a:srcRect/>
          <a:stretch>
            <a:fillRect/>
          </a:stretch>
        </p:blipFill>
        <p:spPr>
          <a:xfrm>
            <a:off x="4328795" y="50800"/>
            <a:ext cx="4185285" cy="3440430"/>
          </a:xfrm>
          <a:prstGeom prst="rect">
            <a:avLst/>
          </a:prstGeom>
        </p:spPr>
      </p:pic>
      <p:pic>
        <p:nvPicPr>
          <p:cNvPr id="7" name="图片 6" descr="`WR`Q`V]3C8G[U1LC82RG1D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</a:extLst>
          </a:blip>
          <a:srcRect/>
          <a:stretch>
            <a:fillRect/>
          </a:stretch>
        </p:blipFill>
        <p:spPr>
          <a:xfrm>
            <a:off x="4337685" y="3491230"/>
            <a:ext cx="4012565" cy="33578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64515" y="5009515"/>
            <a:ext cx="2868930" cy="6502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同等学力学生答辩委员会成员必须</a:t>
            </a:r>
            <a:endParaRPr lang="zh-CN" altLang="en-US" sz="1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有一名扬州大学医学院编制的硕导</a:t>
            </a:r>
            <a:endParaRPr lang="zh-CN" altLang="en-US" sz="1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" name="直接箭头连接符 5"/>
          <p:cNvCxnSpPr>
            <a:stCxn id="5" idx="3"/>
          </p:cNvCxnSpPr>
          <p:nvPr/>
        </p:nvCxnSpPr>
        <p:spPr>
          <a:xfrm flipV="1">
            <a:off x="3433445" y="3712210"/>
            <a:ext cx="1402080" cy="162242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225040" y="167005"/>
            <a:ext cx="4860290" cy="6480175"/>
            <a:chOff x="-25" y="197"/>
            <a:chExt cx="7654" cy="10205"/>
          </a:xfrm>
        </p:grpSpPr>
        <p:pic>
          <p:nvPicPr>
            <p:cNvPr id="22" name="图片 21" descr="ZTUX~]ROH(N8_4R`CZWWJGU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25" y="197"/>
              <a:ext cx="7655" cy="7293"/>
            </a:xfrm>
            <a:prstGeom prst="rect">
              <a:avLst/>
            </a:prstGeom>
          </p:spPr>
        </p:pic>
        <p:pic>
          <p:nvPicPr>
            <p:cNvPr id="23" name="图片 22" descr="EC68A}1F1KQSB}`S(X44Z$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5" y="7490"/>
              <a:ext cx="7655" cy="291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156210" y="742950"/>
            <a:ext cx="206883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硕士答辩程序</a:t>
            </a:r>
            <a:endParaRPr lang="zh-CN" altLang="en-US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JU`TDL9@NZ@`B}~1}YAE}0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" y="182880"/>
            <a:ext cx="4588510" cy="4845685"/>
          </a:xfrm>
          <a:prstGeom prst="rect">
            <a:avLst/>
          </a:prstGeom>
        </p:spPr>
      </p:pic>
      <p:pic>
        <p:nvPicPr>
          <p:cNvPr id="26" name="图片 25" descr="$W$VMV(`[GV8C]VJS0RYC(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225" y="2099310"/>
            <a:ext cx="4377690" cy="3444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72735" y="447675"/>
            <a:ext cx="2585720" cy="97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博士答辩程序</a:t>
            </a:r>
            <a:endParaRPr lang="zh-CN" altLang="en-US" sz="1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686387" y="656151"/>
            <a:ext cx="4953285" cy="506694"/>
          </a:xfrm>
          <a:prstGeom prst="rect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6236" y="693613"/>
            <a:ext cx="468122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答辩前，凭答辩申请书到研究生办公室领取表决票</a:t>
            </a:r>
            <a:endParaRPr lang="zh-CN" altLang="en-US" sz="1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 rot="0">
            <a:off x="519393" y="1162845"/>
            <a:ext cx="7604858" cy="5534904"/>
            <a:chOff x="831" y="1831"/>
            <a:chExt cx="11977" cy="8717"/>
          </a:xfrm>
        </p:grpSpPr>
        <p:grpSp>
          <p:nvGrpSpPr>
            <p:cNvPr id="7" name="组合 6"/>
            <p:cNvGrpSpPr/>
            <p:nvPr/>
          </p:nvGrpSpPr>
          <p:grpSpPr>
            <a:xfrm rot="0">
              <a:off x="831" y="1831"/>
              <a:ext cx="11977" cy="8717"/>
              <a:chOff x="831" y="1831"/>
              <a:chExt cx="11977" cy="8717"/>
            </a:xfrm>
          </p:grpSpPr>
          <p:pic>
            <p:nvPicPr>
              <p:cNvPr id="3" name="图片 2" descr="N$BR2D452ERWNDR~RZFPG0W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31" y="1831"/>
                <a:ext cx="11977" cy="8717"/>
              </a:xfrm>
              <a:prstGeom prst="rect">
                <a:avLst/>
              </a:prstGeom>
            </p:spPr>
          </p:pic>
          <p:sp>
            <p:nvSpPr>
              <p:cNvPr id="5" name="矩形 4"/>
              <p:cNvSpPr/>
              <p:nvPr/>
            </p:nvSpPr>
            <p:spPr>
              <a:xfrm>
                <a:off x="2216" y="5418"/>
                <a:ext cx="9510" cy="112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35" name=" 135"/>
              <p:cNvSpPr/>
              <p:nvPr/>
            </p:nvSpPr>
            <p:spPr>
              <a:xfrm rot="17880000">
                <a:off x="2353" y="4452"/>
                <a:ext cx="1462" cy="743"/>
              </a:xfrm>
              <a:custGeom>
                <a:avLst/>
                <a:gdLst>
                  <a:gd name="connsiteX0" fmla="*/ 4381875 w 6516714"/>
                  <a:gd name="connsiteY0" fmla="*/ 0 h 2476413"/>
                  <a:gd name="connsiteX1" fmla="*/ 6516714 w 6516714"/>
                  <a:gd name="connsiteY1" fmla="*/ 1238208 h 2476413"/>
                  <a:gd name="connsiteX2" fmla="*/ 4381875 w 6516714"/>
                  <a:gd name="connsiteY2" fmla="*/ 2476413 h 2476413"/>
                  <a:gd name="connsiteX3" fmla="*/ 4381875 w 6516714"/>
                  <a:gd name="connsiteY3" fmla="*/ 2456682 h 2476413"/>
                  <a:gd name="connsiteX4" fmla="*/ 4855462 w 6516714"/>
                  <a:gd name="connsiteY4" fmla="*/ 1644997 h 2476413"/>
                  <a:gd name="connsiteX5" fmla="*/ 0 w 6516714"/>
                  <a:gd name="connsiteY5" fmla="*/ 1238206 h 2476413"/>
                  <a:gd name="connsiteX6" fmla="*/ 4855461 w 6516714"/>
                  <a:gd name="connsiteY6" fmla="*/ 831415 h 2476413"/>
                  <a:gd name="connsiteX7" fmla="*/ 4381875 w 6516714"/>
                  <a:gd name="connsiteY7" fmla="*/ 19731 h 24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16714" h="2476413">
                    <a:moveTo>
                      <a:pt x="4381875" y="0"/>
                    </a:moveTo>
                    <a:lnTo>
                      <a:pt x="6516714" y="1238208"/>
                    </a:lnTo>
                    <a:lnTo>
                      <a:pt x="4381875" y="2476413"/>
                    </a:lnTo>
                    <a:lnTo>
                      <a:pt x="4381875" y="2456682"/>
                    </a:lnTo>
                    <a:lnTo>
                      <a:pt x="4855462" y="1644997"/>
                    </a:lnTo>
                    <a:lnTo>
                      <a:pt x="0" y="1238206"/>
                    </a:lnTo>
                    <a:lnTo>
                      <a:pt x="4855461" y="831415"/>
                    </a:lnTo>
                    <a:lnTo>
                      <a:pt x="4381875" y="197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774" y="3654"/>
              <a:ext cx="3553" cy="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1200" b="1" dirty="0" smtClean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此处一定是答辩委员自己填写</a:t>
              </a:r>
              <a:endParaRPr lang="zh-CN" altLang="en-US" sz="12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118156" y="2034003"/>
            <a:ext cx="224409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14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5/7</a:t>
            </a:r>
            <a:r>
              <a:rPr lang="zh-CN" altLang="en-US" sz="14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张表决票字迹不可一样</a:t>
            </a:r>
            <a:endParaRPr lang="zh-CN" altLang="en-US" sz="1400" b="1" dirty="0" smtClean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99107" y="2091784"/>
            <a:ext cx="2245837" cy="521298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014296" y="4456358"/>
            <a:ext cx="1717554" cy="3308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此处不建议才打勾呢</a:t>
            </a:r>
            <a:endParaRPr lang="zh-CN" altLang="en-US" sz="1200" b="1" dirty="0" smtClean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6832" y="228826"/>
            <a:ext cx="4542469" cy="6628932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847030" y="287877"/>
            <a:ext cx="7742009" cy="6521625"/>
            <a:chOff x="1348" y="453"/>
            <a:chExt cx="12193" cy="10271"/>
          </a:xfrm>
        </p:grpSpPr>
        <p:grpSp>
          <p:nvGrpSpPr>
            <p:cNvPr id="6" name="组合 5"/>
            <p:cNvGrpSpPr/>
            <p:nvPr/>
          </p:nvGrpSpPr>
          <p:grpSpPr>
            <a:xfrm>
              <a:off x="2731" y="7052"/>
              <a:ext cx="4499" cy="926"/>
              <a:chOff x="2731" y="7052"/>
              <a:chExt cx="4499" cy="926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2731" y="7052"/>
                <a:ext cx="4239" cy="92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782" y="7160"/>
                <a:ext cx="4448" cy="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专业型：填双导师（前后填）</a:t>
                </a:r>
                <a:endPara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2" name="图片 1" descr="V7O{NQH8Y78$~WFTN%FX2A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70" y="453"/>
              <a:ext cx="6571" cy="9887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2731" y="9543"/>
              <a:ext cx="2281" cy="4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48" y="10015"/>
              <a:ext cx="4388" cy="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此处日期填答辩前一个月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9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如答辩日期是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日，此处填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9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146784" y="2770551"/>
            <a:ext cx="1866900" cy="5708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理学（专业代码</a:t>
            </a:r>
            <a:r>
              <a:rPr lang="en-US" altLang="zh-CN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07</a:t>
            </a: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开头）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医学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54726" y="3258197"/>
            <a:ext cx="3397250" cy="5708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学术学位：填自己专业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专业学位：临床医学硕士</a:t>
            </a:r>
            <a:r>
              <a:rPr lang="en-US" altLang="zh-CN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中药学硕士</a:t>
            </a:r>
            <a:r>
              <a:rPr lang="en-US" altLang="zh-CN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中医硕士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0" name="直接箭头连接符 19"/>
          <p:cNvCxnSpPr>
            <a:endCxn id="19" idx="1"/>
          </p:cNvCxnSpPr>
          <p:nvPr/>
        </p:nvCxnSpPr>
        <p:spPr>
          <a:xfrm flipV="1">
            <a:off x="1988680" y="3543927"/>
            <a:ext cx="266046" cy="7746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146784" y="3829022"/>
            <a:ext cx="1101090" cy="3308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招生简章自查</a:t>
            </a:r>
            <a:endParaRPr lang="zh-CN" altLang="en-US" sz="1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41500" y="5130165"/>
            <a:ext cx="2172335" cy="5708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二导为非医学院编制的硕导，</a:t>
            </a:r>
            <a:endParaRPr lang="zh-CN" altLang="en-US" sz="12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b="1" dirty="0" smtClean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主要指导学生临床实践</a:t>
            </a:r>
            <a:endParaRPr lang="zh-CN" altLang="en-US" sz="1200" b="1" dirty="0" smtClean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2882265" y="5027295"/>
            <a:ext cx="77470" cy="22288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YO0}`~C{_{ZCKRGB~RJ)U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0375" y="319405"/>
            <a:ext cx="4061460" cy="62147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8895" y="319405"/>
            <a:ext cx="4116070" cy="6426200"/>
            <a:chOff x="77" y="503"/>
            <a:chExt cx="6482" cy="10120"/>
          </a:xfrm>
        </p:grpSpPr>
        <p:pic>
          <p:nvPicPr>
            <p:cNvPr id="2" name="图片 4" descr="}`(YOV$LZQLBD_%ZWI(TJ%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" y="503"/>
              <a:ext cx="6483" cy="1012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561" y="9626"/>
              <a:ext cx="2476" cy="3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852" y="9470"/>
              <a:ext cx="928" cy="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A</a:t>
              </a:r>
              <a:r>
                <a:rPr lang="zh-CN" altLang="en-US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或</a:t>
              </a: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B</a:t>
              </a:r>
              <a:endParaRPr lang="en-US" altLang="zh-CN" sz="1600" dirty="0" smtClean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39115" y="3493135"/>
            <a:ext cx="2217420" cy="193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21335" y="2703195"/>
            <a:ext cx="214503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b="1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按照群文件成绩单填写</a:t>
            </a:r>
            <a:r>
              <a:rPr lang="zh-CN" altLang="en-US" sz="14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！</a:t>
            </a:r>
            <a:endParaRPr lang="zh-CN" altLang="en-US" sz="14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48050" y="740410"/>
            <a:ext cx="6273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否</a:t>
            </a:r>
            <a:endParaRPr lang="zh-CN" altLang="en-US" sz="14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KY8~[CG(_W7N_B8}C2JET~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" y="302895"/>
            <a:ext cx="4092575" cy="6119495"/>
          </a:xfrm>
          <a:prstGeom prst="rect">
            <a:avLst/>
          </a:prstGeom>
        </p:spPr>
      </p:pic>
      <p:pic>
        <p:nvPicPr>
          <p:cNvPr id="3" name="图片 2" descr="S7{M@NPVQLCMHL]CKOT5R7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025" y="302895"/>
            <a:ext cx="4054475" cy="61575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274*i*0"/>
  <p:tag name="KSO_WM_TEMPLATE_CATEGORY" val="custom"/>
  <p:tag name="KSO_WM_TEMPLATE_INDEX" val="151"/>
</p:tagLst>
</file>

<file path=ppt/tags/tag10.xml><?xml version="1.0" encoding="utf-8"?>
<p:tagLst xmlns:p="http://schemas.openxmlformats.org/presentationml/2006/main">
  <p:tag name="KSO_WM_TEMPLATE_CATEGORY" val="custom"/>
  <p:tag name="KSO_WM_TEMPLATE_INDEX" val="151"/>
</p:tagLst>
</file>

<file path=ppt/tags/tag11.xml><?xml version="1.0" encoding="utf-8"?>
<p:tagLst xmlns:p="http://schemas.openxmlformats.org/presentationml/2006/main">
  <p:tag name="KSO_WM_TEMPLATE_CATEGORY" val="custom"/>
  <p:tag name="KSO_WM_TEMPLATE_INDEX" val="151"/>
</p:tagLst>
</file>

<file path=ppt/tags/tag12.xml><?xml version="1.0" encoding="utf-8"?>
<p:tagLst xmlns:p="http://schemas.openxmlformats.org/presentationml/2006/main">
  <p:tag name="KSO_WM_TEMPLATE_CATEGORY" val="custom"/>
  <p:tag name="KSO_WM_TEMPLATE_INDEX" val="151"/>
</p:tagLst>
</file>

<file path=ppt/tags/tag13.xml><?xml version="1.0" encoding="utf-8"?>
<p:tagLst xmlns:p="http://schemas.openxmlformats.org/presentationml/2006/main">
  <p:tag name="KSO_WM_TEMPLATE_CATEGORY" val="custom"/>
  <p:tag name="KSO_WM_TEMPLATE_INDEX" val="151"/>
</p:tagLst>
</file>

<file path=ppt/tags/tag14.xml><?xml version="1.0" encoding="utf-8"?>
<p:tagLst xmlns:p="http://schemas.openxmlformats.org/presentationml/2006/main">
  <p:tag name="KSO_WM_TEMPLATE_CATEGORY" val="custom"/>
  <p:tag name="KSO_WM_TEMPLATE_INDEX" val="151"/>
</p:tagLst>
</file>

<file path=ppt/tags/tag15.xml><?xml version="1.0" encoding="utf-8"?>
<p:tagLst xmlns:p="http://schemas.openxmlformats.org/presentationml/2006/main">
  <p:tag name="KSO_WM_TEMPLATE_CATEGORY" val="custom"/>
  <p:tag name="KSO_WM_TEMPLATE_INDEX" val="151"/>
</p:tagLst>
</file>

<file path=ppt/tags/tag16.xml><?xml version="1.0" encoding="utf-8"?>
<p:tagLst xmlns:p="http://schemas.openxmlformats.org/presentationml/2006/main">
  <p:tag name="KSO_WM_TEMPLATE_CATEGORY" val="custom"/>
  <p:tag name="KSO_WM_TEMPLATE_INDEX" val="151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.xml><?xml version="1.0" encoding="utf-8"?>
<p:tagLst xmlns:p="http://schemas.openxmlformats.org/presentationml/2006/main">
  <p:tag name="REFSHAPE" val="786894548"/>
  <p:tag name="KSO_WM_UNIT_PLACING_PICTURE_USER_VIEWPORT" val="{&quot;height&quot;:10425,&quot;width&quot;:7920}"/>
</p:tagLst>
</file>

<file path=ppt/tags/tag20.xml><?xml version="1.0" encoding="utf-8"?>
<p:tagLst xmlns:p="http://schemas.openxmlformats.org/presentationml/2006/main">
  <p:tag name="REFSHAPE" val="366689692"/>
  <p:tag name="KSO_WM_UNIT_PLACING_PICTURE_USER_VIEWPORT" val="{&quot;height&quot;:3480,&quot;width&quot;:2745}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3.xml><?xml version="1.0" encoding="utf-8"?>
<p:tagLst xmlns:p="http://schemas.openxmlformats.org/presentationml/2006/main">
  <p:tag name="KSO_WM_TEMPLATE_CATEGORY" val="custom"/>
  <p:tag name="KSO_WM_TEMPLATE_INDEX" val="151"/>
</p:tagLst>
</file>

<file path=ppt/tags/tag24.xml><?xml version="1.0" encoding="utf-8"?>
<p:tagLst xmlns:p="http://schemas.openxmlformats.org/presentationml/2006/main">
  <p:tag name="KSO_WM_TEMPLATE_CATEGORY" val="custom"/>
  <p:tag name="KSO_WM_TEMPLATE_INDEX" val="151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6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27.xml><?xml version="1.0" encoding="utf-8"?>
<p:tagLst xmlns:p="http://schemas.openxmlformats.org/presentationml/2006/main">
  <p:tag name="KSO_WM_TEMPLATE_CATEGORY" val="custom"/>
  <p:tag name="KSO_WM_TEMPLATE_INDEX" val="151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151"/>
</p:tagLst>
</file>

<file path=ppt/tags/tag4.xml><?xml version="1.0" encoding="utf-8"?>
<p:tagLst xmlns:p="http://schemas.openxmlformats.org/presentationml/2006/main">
  <p:tag name="KSO_WM_TEMPLATE_CATEGORY" val="custom"/>
  <p:tag name="KSO_WM_TEMPLATE_INDEX" val="151"/>
</p:tagLst>
</file>

<file path=ppt/tags/tag5.xml><?xml version="1.0" encoding="utf-8"?>
<p:tagLst xmlns:p="http://schemas.openxmlformats.org/presentationml/2006/main">
  <p:tag name="KSO_WM_TEMPLATE_CATEGORY" val="custom"/>
  <p:tag name="KSO_WM_TEMPLATE_INDEX" val="151"/>
</p:tagLst>
</file>

<file path=ppt/tags/tag6.xml><?xml version="1.0" encoding="utf-8"?>
<p:tagLst xmlns:p="http://schemas.openxmlformats.org/presentationml/2006/main">
  <p:tag name="KSO_WM_TEMPLATE_CATEGORY" val="custom"/>
  <p:tag name="KSO_WM_TEMPLATE_INDEX" val="151"/>
</p:tagLst>
</file>

<file path=ppt/tags/tag7.xml><?xml version="1.0" encoding="utf-8"?>
<p:tagLst xmlns:p="http://schemas.openxmlformats.org/presentationml/2006/main">
  <p:tag name="KSO_WM_TEMPLATE_CATEGORY" val="custom"/>
  <p:tag name="KSO_WM_TEMPLATE_INDEX" val="151"/>
</p:tagLst>
</file>

<file path=ppt/tags/tag8.xml><?xml version="1.0" encoding="utf-8"?>
<p:tagLst xmlns:p="http://schemas.openxmlformats.org/presentationml/2006/main">
  <p:tag name="KSO_WM_TEMPLATE_CATEGORY" val="custom"/>
  <p:tag name="KSO_WM_TEMPLATE_INDEX" val="151"/>
</p:tagLst>
</file>

<file path=ppt/tags/tag9.xml><?xml version="1.0" encoding="utf-8"?>
<p:tagLst xmlns:p="http://schemas.openxmlformats.org/presentationml/2006/main">
  <p:tag name="KSO_WM_TEMPLATE_CATEGORY" val="custom"/>
  <p:tag name="KSO_WM_TEMPLATE_INDEX" val="151"/>
</p:tagLst>
</file>

<file path=ppt/theme/theme1.xml><?xml version="1.0" encoding="utf-8"?>
<a:theme xmlns:a="http://schemas.openxmlformats.org/drawingml/2006/main" name="A000120140530A07PPBG">
  <a:themeElements>
    <a:clrScheme name="自定义 1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F28711"/>
      </a:accent1>
      <a:accent2>
        <a:srgbClr val="D37051"/>
      </a:accent2>
      <a:accent3>
        <a:srgbClr val="C8460C"/>
      </a:accent3>
      <a:accent4>
        <a:srgbClr val="BAD038"/>
      </a:accent4>
      <a:accent5>
        <a:srgbClr val="D2689D"/>
      </a:accent5>
      <a:accent6>
        <a:srgbClr val="E4DD48"/>
      </a:accent6>
      <a:hlink>
        <a:srgbClr val="FFC00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600" dirty="0" smtClean="0">
            <a:solidFill>
              <a:srgbClr val="757575"/>
            </a:solidFill>
            <a:latin typeface="黑体" panose="02010609060101010101" pitchFamily="49" charset="-122"/>
            <a:ea typeface="黑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1986</Words>
  <Application>WPS 演示</Application>
  <PresentationFormat>自定义</PresentationFormat>
  <Paragraphs>181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黑体</vt:lpstr>
      <vt:lpstr>Baskerville Old Face</vt:lpstr>
      <vt:lpstr>Arial Black</vt:lpstr>
      <vt:lpstr>等线</vt:lpstr>
      <vt:lpstr>华文仿宋</vt:lpstr>
      <vt:lpstr>微软雅黑</vt:lpstr>
      <vt:lpstr>Arial Unicode MS</vt:lpstr>
      <vt:lpstr>Calibri</vt:lpstr>
      <vt:lpstr>仿宋</vt:lpstr>
      <vt:lpstr>A000120140530A07PPBG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殷现元</dc:creator>
  <cp:lastModifiedBy>淚</cp:lastModifiedBy>
  <cp:revision>106</cp:revision>
  <dcterms:created xsi:type="dcterms:W3CDTF">2017-05-15T07:58:00Z</dcterms:created>
  <dcterms:modified xsi:type="dcterms:W3CDTF">2020-06-22T01:22:19Z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2052-11.1.0.9739</vt:lpwstr>
  </property>
  <property fmtid="{D5CDD505-2E9C-101B-9397-08002B2CF9AE}" pid="3" name="KSORubyTemplateID">
    <vt:lpwstr>8</vt:lpwstr>
  </property>
</Properties>
</file>